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C8357-7FAC-41EE-9E37-2C3DB10A5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9688FA-1AF9-48F8-BF3B-7432D4BCC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820C-460E-483D-9888-5BEAD5170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9A5EB-4DE0-4FEA-A3AF-8A1AB66F1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3A020-D4EB-4ED9-AB02-5EBF950B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01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E12CF-1B1F-4BA8-8D5D-6FB35050B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DB9B5-7289-43E4-A374-9A60EE2C2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073F1-AE44-4837-8172-2BC012B1A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C6466-17BB-45BB-A485-1A669EDA4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65722-0054-4EC4-9154-9F2E7213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500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9198C6-6794-4ACA-BBF7-A0C8FFD9A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FA7A1-1C12-4E9D-98D0-57EC3904C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DF9D-793F-4C2E-A1E9-3D9CFB3BE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3D93D-D841-4F21-B175-32D1A2D73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D5287-72B6-4FAE-8035-9A49F994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846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B7667-AB05-4881-B400-E53963187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F7DDB-BABA-4FAF-B371-1A85BF91C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6E6E2-600C-4002-94A5-F1AC4947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AE5FC-52E9-4F80-A5BD-D186AC6D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5859B-C316-4E32-B4CF-3C92C0F0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897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6C50-8497-457A-8539-749E2B6AF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70090-F5D4-4977-94D9-528C46DF9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2CD0E-33F2-43F2-86ED-1E75E036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42D88-67FB-4F9F-A04A-D963D263A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1A828-0D3B-4F67-8B34-820CF340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1943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6DFE8-D8CE-4C8C-A5C4-63D50BD7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72A3A-C8A5-48A3-AA96-19B592434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849FA-02C5-470B-81DF-CBF44DDF8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54532-3A3B-44B7-8692-1F48FD43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087DC-AE04-4CB3-BD53-9A8E361A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FB344-4480-4722-819D-A550117C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71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BCEF-AF43-4BE0-8304-3FA88B65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3CCE5-009F-47C8-B6D0-4185BAF98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2018E-AF2B-462A-9E3D-B41492D06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919A3D-0D27-4944-9BA5-643D7A282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3FCE5-6AE3-4580-A11A-C9E435BD9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605E80-A744-43AA-81FC-BBF4EAF8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481515-398A-4D5B-9923-76CA2624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92493-6009-4D20-985C-BDBC90D5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8424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6084D-0BB7-4890-9281-CCF7E8E3C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2AE54D-8D30-46DF-B9C4-08783700A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415613-92A2-41B9-85AD-27C3A53F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992C8-B22D-4973-A30A-0CC46EA4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D5D68C-6176-4010-A85A-28BC107C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2D7F4-2448-4904-AC08-C61C3A84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8F6C6-F09C-44D5-AE17-4CF543BC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9288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08DC-F08A-4791-B44D-95F426ED0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306CE-2968-4771-9D54-0D6F82D1C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B9ABA-6302-4F59-9D45-1F3B6BD4C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84714-A3F7-4BB2-A0C8-CF52135C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1D162-1A8F-4B42-999A-C0731CE9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B72D4-8618-4538-9320-710FF786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810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1839F-172D-4422-B6BE-A665E5821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730A6-53FE-4C5A-B810-756A4C3A5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011D7-BE5C-4CE5-9422-4F832563D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E5E05-68A2-4F37-959C-2C19A6A7D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D40DC-BB93-4637-8D1B-B1161A79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4BE51-777E-44C9-829D-D6724707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557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9013B-2971-4766-992E-19AFBF6C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3DF66-5748-4139-842E-EC1A0875B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6F992-B1B8-4C74-B078-21125893F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8C713-ACE1-4B94-864F-E014FDA30AFA}" type="datetimeFigureOut">
              <a:rPr lang="fr-CH" smtClean="0"/>
              <a:t>29.08.2021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D7160-D65D-48D4-A9BE-FC60AEA03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25C71-1407-4BC7-9B1C-1F928F5BE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FFBAD-0F33-4712-8DEA-434390E36AB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374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265C95-3EB3-4CEB-8A9F-CC91DCAC0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788542"/>
              </p:ext>
            </p:extLst>
          </p:nvPr>
        </p:nvGraphicFramePr>
        <p:xfrm>
          <a:off x="547455" y="298404"/>
          <a:ext cx="11097090" cy="5761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9418">
                  <a:extLst>
                    <a:ext uri="{9D8B030D-6E8A-4147-A177-3AD203B41FA5}">
                      <a16:colId xmlns:a16="http://schemas.microsoft.com/office/drawing/2014/main" val="143697153"/>
                    </a:ext>
                  </a:extLst>
                </a:gridCol>
                <a:gridCol w="2219418">
                  <a:extLst>
                    <a:ext uri="{9D8B030D-6E8A-4147-A177-3AD203B41FA5}">
                      <a16:colId xmlns:a16="http://schemas.microsoft.com/office/drawing/2014/main" val="1643131904"/>
                    </a:ext>
                  </a:extLst>
                </a:gridCol>
                <a:gridCol w="2219418">
                  <a:extLst>
                    <a:ext uri="{9D8B030D-6E8A-4147-A177-3AD203B41FA5}">
                      <a16:colId xmlns:a16="http://schemas.microsoft.com/office/drawing/2014/main" val="3735961801"/>
                    </a:ext>
                  </a:extLst>
                </a:gridCol>
                <a:gridCol w="2219418">
                  <a:extLst>
                    <a:ext uri="{9D8B030D-6E8A-4147-A177-3AD203B41FA5}">
                      <a16:colId xmlns:a16="http://schemas.microsoft.com/office/drawing/2014/main" val="1322338054"/>
                    </a:ext>
                  </a:extLst>
                </a:gridCol>
                <a:gridCol w="2219418">
                  <a:extLst>
                    <a:ext uri="{9D8B030D-6E8A-4147-A177-3AD203B41FA5}">
                      <a16:colId xmlns:a16="http://schemas.microsoft.com/office/drawing/2014/main" val="986500682"/>
                    </a:ext>
                  </a:extLst>
                </a:gridCol>
              </a:tblGrid>
              <a:tr h="66503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 19.10</a:t>
                      </a:r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Mi 20.10</a:t>
                      </a:r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 21.10</a:t>
                      </a:r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 22.10</a:t>
                      </a:r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Sa 23.10</a:t>
                      </a:r>
                      <a:endParaRPr lang="fr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8387547"/>
                  </a:ext>
                </a:extLst>
              </a:tr>
              <a:tr h="2121976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8798967"/>
                  </a:ext>
                </a:extLst>
              </a:tr>
              <a:tr h="2352583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0076996"/>
                  </a:ext>
                </a:extLst>
              </a:tr>
              <a:tr h="621437">
                <a:tc>
                  <a:txBody>
                    <a:bodyPr/>
                    <a:lstStyle/>
                    <a:p>
                      <a:endParaRPr lang="fr-CH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99784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A15DF0F-B2BA-4097-ACD9-6236BE8C673C}"/>
              </a:ext>
            </a:extLst>
          </p:cNvPr>
          <p:cNvSpPr txBox="1"/>
          <p:nvPr/>
        </p:nvSpPr>
        <p:spPr>
          <a:xfrm>
            <a:off x="683580" y="6422779"/>
            <a:ext cx="6770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accent2">
                    <a:lumMod val="75000"/>
                  </a:schemeClr>
                </a:solidFill>
              </a:rPr>
              <a:t>Kiga-2.Kl. (4-8) </a:t>
            </a:r>
            <a:r>
              <a:rPr lang="de-CH" dirty="0"/>
              <a:t>/ </a:t>
            </a:r>
            <a:r>
              <a:rPr lang="de-CH" dirty="0">
                <a:solidFill>
                  <a:srgbClr val="00B050"/>
                </a:solidFill>
              </a:rPr>
              <a:t>1. – 3. Kl.(6-9) </a:t>
            </a:r>
            <a:r>
              <a:rPr lang="de-CH" dirty="0"/>
              <a:t>/ </a:t>
            </a:r>
            <a:r>
              <a:rPr lang="de-CH" dirty="0">
                <a:solidFill>
                  <a:srgbClr val="0070C0"/>
                </a:solidFill>
              </a:rPr>
              <a:t>4. – 6. Kl.(9-12) </a:t>
            </a:r>
            <a:r>
              <a:rPr lang="de-CH" dirty="0"/>
              <a:t>/ </a:t>
            </a:r>
            <a:r>
              <a:rPr lang="de-CH" dirty="0">
                <a:solidFill>
                  <a:srgbClr val="7030A0"/>
                </a:solidFill>
              </a:rPr>
              <a:t>Sek(ab 12...)</a:t>
            </a:r>
          </a:p>
        </p:txBody>
      </p:sp>
      <p:sp>
        <p:nvSpPr>
          <p:cNvPr id="6" name="Rounded Rectangle 11">
            <a:extLst>
              <a:ext uri="{FF2B5EF4-FFF2-40B4-BE49-F238E27FC236}">
                <a16:creationId xmlns:a16="http://schemas.microsoft.com/office/drawing/2014/main" id="{4013F0BB-5879-428C-B911-9B6DDD37CF55}"/>
              </a:ext>
            </a:extLst>
          </p:cNvPr>
          <p:cNvSpPr/>
          <p:nvPr/>
        </p:nvSpPr>
        <p:spPr>
          <a:xfrm>
            <a:off x="2067212" y="1075982"/>
            <a:ext cx="667943" cy="12610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rgbClr val="7030A0"/>
                </a:solidFill>
              </a:rPr>
              <a:t>Eisen</a:t>
            </a:r>
            <a:r>
              <a:rPr lang="de-CH" sz="1400" dirty="0">
                <a:solidFill>
                  <a:srgbClr val="0070C0"/>
                </a:solidFill>
              </a:rPr>
              <a:t>bahn</a:t>
            </a:r>
            <a:r>
              <a:rPr lang="de-CH" sz="1400" dirty="0">
                <a:solidFill>
                  <a:srgbClr val="00B050"/>
                </a:solidFill>
              </a:rPr>
              <a:t>bau</a:t>
            </a:r>
            <a:endParaRPr lang="de-C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3EB48B31-7F7D-4725-8C43-94C0392DCA11}"/>
              </a:ext>
            </a:extLst>
          </p:cNvPr>
          <p:cNvSpPr/>
          <p:nvPr/>
        </p:nvSpPr>
        <p:spPr>
          <a:xfrm>
            <a:off x="3963328" y="1123665"/>
            <a:ext cx="667943" cy="12610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rgbClr val="7030A0"/>
                </a:solidFill>
              </a:rPr>
              <a:t>Eisen</a:t>
            </a:r>
            <a:r>
              <a:rPr lang="de-CH" sz="1400" dirty="0">
                <a:solidFill>
                  <a:srgbClr val="0070C0"/>
                </a:solidFill>
              </a:rPr>
              <a:t>bahn</a:t>
            </a:r>
            <a:r>
              <a:rPr lang="de-CH" sz="1400" dirty="0">
                <a:solidFill>
                  <a:srgbClr val="00B050"/>
                </a:solidFill>
              </a:rPr>
              <a:t>bau</a:t>
            </a:r>
            <a:endParaRPr lang="de-C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le 11">
            <a:extLst>
              <a:ext uri="{FF2B5EF4-FFF2-40B4-BE49-F238E27FC236}">
                <a16:creationId xmlns:a16="http://schemas.microsoft.com/office/drawing/2014/main" id="{434127D8-7944-4B5A-BE26-33FD5E07D476}"/>
              </a:ext>
            </a:extLst>
          </p:cNvPr>
          <p:cNvSpPr/>
          <p:nvPr/>
        </p:nvSpPr>
        <p:spPr>
          <a:xfrm>
            <a:off x="6459812" y="1085608"/>
            <a:ext cx="667943" cy="12610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rgbClr val="7030A0"/>
                </a:solidFill>
              </a:rPr>
              <a:t>Eisen</a:t>
            </a:r>
            <a:r>
              <a:rPr lang="de-CH" sz="1400" dirty="0">
                <a:solidFill>
                  <a:srgbClr val="0070C0"/>
                </a:solidFill>
              </a:rPr>
              <a:t>bahn</a:t>
            </a:r>
            <a:r>
              <a:rPr lang="de-CH" sz="1400" dirty="0">
                <a:solidFill>
                  <a:srgbClr val="00B050"/>
                </a:solidFill>
              </a:rPr>
              <a:t>bau</a:t>
            </a:r>
            <a:endParaRPr lang="de-C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8C8E9019-F0D8-4EF6-99F9-DD3CA163A2E2}"/>
              </a:ext>
            </a:extLst>
          </p:cNvPr>
          <p:cNvSpPr/>
          <p:nvPr/>
        </p:nvSpPr>
        <p:spPr>
          <a:xfrm>
            <a:off x="1627983" y="2395746"/>
            <a:ext cx="1013608" cy="66992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Luftgewehrschiessen</a:t>
            </a:r>
          </a:p>
        </p:txBody>
      </p:sp>
      <p:sp>
        <p:nvSpPr>
          <p:cNvPr id="11" name="Rounded Rectangle 13">
            <a:extLst>
              <a:ext uri="{FF2B5EF4-FFF2-40B4-BE49-F238E27FC236}">
                <a16:creationId xmlns:a16="http://schemas.microsoft.com/office/drawing/2014/main" id="{46FE5473-BF7B-48AC-AA1C-AD40E478D754}"/>
              </a:ext>
            </a:extLst>
          </p:cNvPr>
          <p:cNvSpPr/>
          <p:nvPr/>
        </p:nvSpPr>
        <p:spPr>
          <a:xfrm>
            <a:off x="1693240" y="3202818"/>
            <a:ext cx="1013608" cy="66992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Luftgewehrschiessen</a:t>
            </a:r>
          </a:p>
        </p:txBody>
      </p:sp>
      <p:sp>
        <p:nvSpPr>
          <p:cNvPr id="12" name="Rounded Rectangle 22">
            <a:extLst>
              <a:ext uri="{FF2B5EF4-FFF2-40B4-BE49-F238E27FC236}">
                <a16:creationId xmlns:a16="http://schemas.microsoft.com/office/drawing/2014/main" id="{6D2CDA02-BAC2-4F1F-84C5-40D4F9351634}"/>
              </a:ext>
            </a:extLst>
          </p:cNvPr>
          <p:cNvSpPr/>
          <p:nvPr/>
        </p:nvSpPr>
        <p:spPr>
          <a:xfrm>
            <a:off x="786376" y="1023835"/>
            <a:ext cx="667943" cy="197317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BLOCK :</a:t>
            </a:r>
            <a:r>
              <a:rPr lang="de-CH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de-CH" sz="1400" dirty="0">
                <a:solidFill>
                  <a:schemeClr val="accent2">
                    <a:lumMod val="75000"/>
                  </a:schemeClr>
                </a:solidFill>
              </a:rPr>
              <a:t>Home Sweet </a:t>
            </a:r>
            <a:r>
              <a:rPr lang="de-CH" sz="1400" dirty="0">
                <a:solidFill>
                  <a:srgbClr val="00B050"/>
                </a:solidFill>
              </a:rPr>
              <a:t>Home </a:t>
            </a:r>
            <a:r>
              <a:rPr lang="de-CH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3" name="Rounded Rectangle 22">
            <a:extLst>
              <a:ext uri="{FF2B5EF4-FFF2-40B4-BE49-F238E27FC236}">
                <a16:creationId xmlns:a16="http://schemas.microsoft.com/office/drawing/2014/main" id="{4A5305EA-F2DF-4FE0-A7A0-851A6CFCF529}"/>
              </a:ext>
            </a:extLst>
          </p:cNvPr>
          <p:cNvSpPr/>
          <p:nvPr/>
        </p:nvSpPr>
        <p:spPr>
          <a:xfrm>
            <a:off x="743048" y="3277740"/>
            <a:ext cx="667944" cy="169125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accent2">
                    <a:lumMod val="75000"/>
                  </a:schemeClr>
                </a:solidFill>
              </a:rPr>
              <a:t>Backen mit </a:t>
            </a:r>
            <a:r>
              <a:rPr lang="de-CH" sz="1400" dirty="0">
                <a:solidFill>
                  <a:srgbClr val="00B050"/>
                </a:solidFill>
              </a:rPr>
              <a:t>Miggy </a:t>
            </a:r>
            <a:r>
              <a:rPr lang="de-CH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48A740D-F974-411E-B601-68474ECCA307}"/>
              </a:ext>
            </a:extLst>
          </p:cNvPr>
          <p:cNvSpPr/>
          <p:nvPr/>
        </p:nvSpPr>
        <p:spPr>
          <a:xfrm>
            <a:off x="1693240" y="4660080"/>
            <a:ext cx="1013608" cy="66992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Zoo </a:t>
            </a:r>
            <a:r>
              <a:rPr lang="de-CH" sz="1200" dirty="0">
                <a:solidFill>
                  <a:srgbClr val="7030A0"/>
                </a:solidFill>
              </a:rPr>
              <a:t>Führung</a:t>
            </a:r>
          </a:p>
        </p:txBody>
      </p:sp>
      <p:sp>
        <p:nvSpPr>
          <p:cNvPr id="15" name="Rounded Rectangle 13">
            <a:extLst>
              <a:ext uri="{FF2B5EF4-FFF2-40B4-BE49-F238E27FC236}">
                <a16:creationId xmlns:a16="http://schemas.microsoft.com/office/drawing/2014/main" id="{8B1392DD-B96E-40C8-9DAE-96C3E6E1F2E2}"/>
              </a:ext>
            </a:extLst>
          </p:cNvPr>
          <p:cNvSpPr/>
          <p:nvPr/>
        </p:nvSpPr>
        <p:spPr>
          <a:xfrm>
            <a:off x="1693240" y="3931449"/>
            <a:ext cx="1013608" cy="66992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Luftgewehrschiessen</a:t>
            </a:r>
          </a:p>
        </p:txBody>
      </p:sp>
      <p:sp>
        <p:nvSpPr>
          <p:cNvPr id="16" name="Rounded Rectangle 22">
            <a:extLst>
              <a:ext uri="{FF2B5EF4-FFF2-40B4-BE49-F238E27FC236}">
                <a16:creationId xmlns:a16="http://schemas.microsoft.com/office/drawing/2014/main" id="{770EA378-93B9-4B9D-8E8F-370E52AADA2F}"/>
              </a:ext>
            </a:extLst>
          </p:cNvPr>
          <p:cNvSpPr/>
          <p:nvPr/>
        </p:nvSpPr>
        <p:spPr>
          <a:xfrm>
            <a:off x="3102385" y="1085607"/>
            <a:ext cx="569787" cy="191139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BLOCK :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>
                <a:solidFill>
                  <a:srgbClr val="C00000"/>
                </a:solidFill>
              </a:rPr>
              <a:t>F</a:t>
            </a:r>
            <a:r>
              <a:rPr lang="de-CH" sz="1400" dirty="0">
                <a:solidFill>
                  <a:schemeClr val="tx1"/>
                </a:solidFill>
              </a:rPr>
              <a:t>l</a:t>
            </a:r>
            <a:r>
              <a:rPr lang="de-CH" sz="1400" dirty="0">
                <a:solidFill>
                  <a:srgbClr val="00B050"/>
                </a:solidFill>
              </a:rPr>
              <a:t>u</a:t>
            </a:r>
            <a:r>
              <a:rPr lang="de-CH" sz="1400" dirty="0">
                <a:solidFill>
                  <a:srgbClr val="0070C0"/>
                </a:solidFill>
              </a:rPr>
              <a:t>s</a:t>
            </a:r>
            <a:r>
              <a:rPr lang="de-CH" sz="1400" dirty="0">
                <a:solidFill>
                  <a:srgbClr val="7030A0"/>
                </a:solidFill>
              </a:rPr>
              <a:t>s</a:t>
            </a:r>
            <a:r>
              <a:rPr lang="de-CH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" name="Rounded Rectangle 13">
            <a:extLst>
              <a:ext uri="{FF2B5EF4-FFF2-40B4-BE49-F238E27FC236}">
                <a16:creationId xmlns:a16="http://schemas.microsoft.com/office/drawing/2014/main" id="{16D2697F-B360-423F-9E18-437188AFFD17}"/>
              </a:ext>
            </a:extLst>
          </p:cNvPr>
          <p:cNvSpPr/>
          <p:nvPr/>
        </p:nvSpPr>
        <p:spPr>
          <a:xfrm>
            <a:off x="3887504" y="3261527"/>
            <a:ext cx="1013608" cy="66992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Wildbienenhotel</a:t>
            </a:r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27F2C3EE-504B-4681-8C61-20DD9217E9E6}"/>
              </a:ext>
            </a:extLst>
          </p:cNvPr>
          <p:cNvSpPr/>
          <p:nvPr/>
        </p:nvSpPr>
        <p:spPr>
          <a:xfrm>
            <a:off x="3093505" y="3178922"/>
            <a:ext cx="578667" cy="21510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BLOCK : </a:t>
            </a:r>
            <a:r>
              <a:rPr lang="de-CH" sz="1400" dirty="0">
                <a:solidFill>
                  <a:schemeClr val="accent2">
                    <a:lumMod val="75000"/>
                  </a:schemeClr>
                </a:solidFill>
              </a:rPr>
              <a:t>Gar</a:t>
            </a:r>
            <a:r>
              <a:rPr lang="de-CH" sz="1400" dirty="0">
                <a:solidFill>
                  <a:srgbClr val="00B050"/>
                </a:solidFill>
              </a:rPr>
              <a:t>ten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>
                <a:solidFill>
                  <a:schemeClr val="accent2">
                    <a:lumMod val="75000"/>
                  </a:schemeClr>
                </a:solidFill>
              </a:rPr>
              <a:t>bewe</a:t>
            </a:r>
            <a:r>
              <a:rPr lang="de-CH" sz="1400" dirty="0">
                <a:solidFill>
                  <a:srgbClr val="00B050"/>
                </a:solidFill>
              </a:rPr>
              <a:t>gung </a:t>
            </a:r>
            <a:r>
              <a:rPr lang="de-CH" sz="1400" dirty="0">
                <a:solidFill>
                  <a:srgbClr val="0070C0"/>
                </a:solidFill>
              </a:rPr>
              <a:t> </a:t>
            </a:r>
            <a:endParaRPr lang="de-C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ounded Rectangle 13">
            <a:extLst>
              <a:ext uri="{FF2B5EF4-FFF2-40B4-BE49-F238E27FC236}">
                <a16:creationId xmlns:a16="http://schemas.microsoft.com/office/drawing/2014/main" id="{3CE0A8A9-D7D2-4828-B25E-1063D0900E39}"/>
              </a:ext>
            </a:extLst>
          </p:cNvPr>
          <p:cNvSpPr/>
          <p:nvPr/>
        </p:nvSpPr>
        <p:spPr>
          <a:xfrm>
            <a:off x="3887504" y="4041050"/>
            <a:ext cx="1013608" cy="66992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Armbrust </a:t>
            </a:r>
            <a:r>
              <a:rPr lang="de-CH" sz="1200" dirty="0">
                <a:solidFill>
                  <a:srgbClr val="7030A0"/>
                </a:solidFill>
              </a:rPr>
              <a:t>schiessen</a:t>
            </a:r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B348C9E7-814B-4453-83BA-633DB8B867C9}"/>
              </a:ext>
            </a:extLst>
          </p:cNvPr>
          <p:cNvSpPr/>
          <p:nvPr/>
        </p:nvSpPr>
        <p:spPr>
          <a:xfrm>
            <a:off x="3887504" y="4820574"/>
            <a:ext cx="1013608" cy="5539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Kle</a:t>
            </a:r>
            <a:r>
              <a:rPr lang="de-CH" sz="1200" dirty="0">
                <a:solidFill>
                  <a:srgbClr val="7030A0"/>
                </a:solidFill>
              </a:rPr>
              <a:t>ttern</a:t>
            </a:r>
          </a:p>
        </p:txBody>
      </p:sp>
      <p:sp>
        <p:nvSpPr>
          <p:cNvPr id="23" name="Rounded Rectangle 13">
            <a:extLst>
              <a:ext uri="{FF2B5EF4-FFF2-40B4-BE49-F238E27FC236}">
                <a16:creationId xmlns:a16="http://schemas.microsoft.com/office/drawing/2014/main" id="{CFAF586E-D797-4FB6-B324-F994E1FC08BC}"/>
              </a:ext>
            </a:extLst>
          </p:cNvPr>
          <p:cNvSpPr/>
          <p:nvPr/>
        </p:nvSpPr>
        <p:spPr>
          <a:xfrm>
            <a:off x="5172622" y="1902024"/>
            <a:ext cx="1013608" cy="5367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Science Dance</a:t>
            </a:r>
          </a:p>
        </p:txBody>
      </p:sp>
      <p:sp>
        <p:nvSpPr>
          <p:cNvPr id="24" name="Rounded Rectangle 13">
            <a:extLst>
              <a:ext uri="{FF2B5EF4-FFF2-40B4-BE49-F238E27FC236}">
                <a16:creationId xmlns:a16="http://schemas.microsoft.com/office/drawing/2014/main" id="{516A7253-CCA8-4C2B-A88F-9860419D04DF}"/>
              </a:ext>
            </a:extLst>
          </p:cNvPr>
          <p:cNvSpPr/>
          <p:nvPr/>
        </p:nvSpPr>
        <p:spPr>
          <a:xfrm>
            <a:off x="5079518" y="4133971"/>
            <a:ext cx="954280" cy="5367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7030A0"/>
                </a:solidFill>
              </a:rPr>
              <a:t>Science Dance</a:t>
            </a:r>
          </a:p>
        </p:txBody>
      </p:sp>
      <p:sp>
        <p:nvSpPr>
          <p:cNvPr id="26" name="Rounded Rectangle 13">
            <a:extLst>
              <a:ext uri="{FF2B5EF4-FFF2-40B4-BE49-F238E27FC236}">
                <a16:creationId xmlns:a16="http://schemas.microsoft.com/office/drawing/2014/main" id="{699B6913-D243-4E28-89AB-98A3ED9C5A73}"/>
              </a:ext>
            </a:extLst>
          </p:cNvPr>
          <p:cNvSpPr/>
          <p:nvPr/>
        </p:nvSpPr>
        <p:spPr>
          <a:xfrm>
            <a:off x="5038737" y="3331749"/>
            <a:ext cx="969953" cy="5539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Kle</a:t>
            </a:r>
            <a:r>
              <a:rPr lang="de-CH" sz="1200" dirty="0">
                <a:solidFill>
                  <a:srgbClr val="7030A0"/>
                </a:solidFill>
              </a:rPr>
              <a:t>ttern</a:t>
            </a:r>
          </a:p>
        </p:txBody>
      </p:sp>
      <p:sp>
        <p:nvSpPr>
          <p:cNvPr id="27" name="Rounded Rectangle 13">
            <a:extLst>
              <a:ext uri="{FF2B5EF4-FFF2-40B4-BE49-F238E27FC236}">
                <a16:creationId xmlns:a16="http://schemas.microsoft.com/office/drawing/2014/main" id="{3DEE7562-705A-45FC-BEC6-7DF5242AF7B6}"/>
              </a:ext>
            </a:extLst>
          </p:cNvPr>
          <p:cNvSpPr/>
          <p:nvPr/>
        </p:nvSpPr>
        <p:spPr>
          <a:xfrm>
            <a:off x="6096000" y="3331750"/>
            <a:ext cx="1072937" cy="55395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B050"/>
                </a:solidFill>
              </a:rPr>
              <a:t>Diensthunde</a:t>
            </a:r>
            <a:r>
              <a:rPr lang="de-CH" sz="1200" dirty="0">
                <a:solidFill>
                  <a:srgbClr val="0070C0"/>
                </a:solidFill>
              </a:rPr>
              <a:t> Vorführung</a:t>
            </a:r>
          </a:p>
        </p:txBody>
      </p:sp>
      <p:sp>
        <p:nvSpPr>
          <p:cNvPr id="28" name="Rounded Rectangle 13">
            <a:extLst>
              <a:ext uri="{FF2B5EF4-FFF2-40B4-BE49-F238E27FC236}">
                <a16:creationId xmlns:a16="http://schemas.microsoft.com/office/drawing/2014/main" id="{B647B617-445D-4129-BFE0-DAFA8E69D9AE}"/>
              </a:ext>
            </a:extLst>
          </p:cNvPr>
          <p:cNvSpPr/>
          <p:nvPr/>
        </p:nvSpPr>
        <p:spPr>
          <a:xfrm>
            <a:off x="6155328" y="4133971"/>
            <a:ext cx="954280" cy="5367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FF0000"/>
                </a:solidFill>
              </a:rPr>
              <a:t>Spuren im Wald</a:t>
            </a:r>
          </a:p>
        </p:txBody>
      </p:sp>
      <p:sp>
        <p:nvSpPr>
          <p:cNvPr id="29" name="Rounded Rectangle 13">
            <a:extLst>
              <a:ext uri="{FF2B5EF4-FFF2-40B4-BE49-F238E27FC236}">
                <a16:creationId xmlns:a16="http://schemas.microsoft.com/office/drawing/2014/main" id="{B6A49E5B-0686-4664-A8D4-3A06DAA28572}"/>
              </a:ext>
            </a:extLst>
          </p:cNvPr>
          <p:cNvSpPr/>
          <p:nvPr/>
        </p:nvSpPr>
        <p:spPr>
          <a:xfrm>
            <a:off x="5038737" y="5563696"/>
            <a:ext cx="1521861" cy="41739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7030A0"/>
                </a:solidFill>
              </a:rPr>
              <a:t>Pizza &amp; Pokern</a:t>
            </a:r>
          </a:p>
        </p:txBody>
      </p:sp>
      <p:sp>
        <p:nvSpPr>
          <p:cNvPr id="30" name="Rounded Rectangle 13">
            <a:extLst>
              <a:ext uri="{FF2B5EF4-FFF2-40B4-BE49-F238E27FC236}">
                <a16:creationId xmlns:a16="http://schemas.microsoft.com/office/drawing/2014/main" id="{A28BED07-CC6C-438B-BB9C-B92E655390F2}"/>
              </a:ext>
            </a:extLst>
          </p:cNvPr>
          <p:cNvSpPr/>
          <p:nvPr/>
        </p:nvSpPr>
        <p:spPr>
          <a:xfrm>
            <a:off x="7266386" y="1123665"/>
            <a:ext cx="1273802" cy="5367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FF0000"/>
                </a:solidFill>
              </a:rPr>
              <a:t>Wasser</a:t>
            </a:r>
            <a:r>
              <a:rPr lang="de-CH" sz="1200" dirty="0">
                <a:solidFill>
                  <a:srgbClr val="00B050"/>
                </a:solidFill>
              </a:rPr>
              <a:t>plausch</a:t>
            </a:r>
            <a:endParaRPr lang="de-CH" sz="1200" dirty="0">
              <a:solidFill>
                <a:srgbClr val="FF0000"/>
              </a:solidFill>
            </a:endParaRPr>
          </a:p>
        </p:txBody>
      </p:sp>
      <p:sp>
        <p:nvSpPr>
          <p:cNvPr id="31" name="Rounded Rectangle 15">
            <a:extLst>
              <a:ext uri="{FF2B5EF4-FFF2-40B4-BE49-F238E27FC236}">
                <a16:creationId xmlns:a16="http://schemas.microsoft.com/office/drawing/2014/main" id="{3E4D1D62-95D8-4046-8625-145429195F81}"/>
              </a:ext>
            </a:extLst>
          </p:cNvPr>
          <p:cNvSpPr/>
          <p:nvPr/>
        </p:nvSpPr>
        <p:spPr>
          <a:xfrm>
            <a:off x="8683346" y="1810631"/>
            <a:ext cx="578667" cy="21510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BLOCK : </a:t>
            </a:r>
            <a:r>
              <a:rPr lang="de-CH" sz="1400" dirty="0">
                <a:solidFill>
                  <a:srgbClr val="0070C0"/>
                </a:solidFill>
              </a:rPr>
              <a:t>Tag im </a:t>
            </a:r>
            <a:r>
              <a:rPr lang="de-CH" sz="1400" dirty="0">
                <a:solidFill>
                  <a:srgbClr val="00B050"/>
                </a:solidFill>
              </a:rPr>
              <a:t>Wald </a:t>
            </a:r>
            <a:r>
              <a:rPr lang="de-CH" sz="1400" dirty="0">
                <a:solidFill>
                  <a:srgbClr val="0070C0"/>
                </a:solidFill>
              </a:rPr>
              <a:t> </a:t>
            </a:r>
            <a:endParaRPr lang="de-C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Rounded Rectangle 13">
            <a:extLst>
              <a:ext uri="{FF2B5EF4-FFF2-40B4-BE49-F238E27FC236}">
                <a16:creationId xmlns:a16="http://schemas.microsoft.com/office/drawing/2014/main" id="{00F92325-04B2-46ED-A2AB-35A86398F5D0}"/>
              </a:ext>
            </a:extLst>
          </p:cNvPr>
          <p:cNvSpPr/>
          <p:nvPr/>
        </p:nvSpPr>
        <p:spPr>
          <a:xfrm>
            <a:off x="7313458" y="3295317"/>
            <a:ext cx="1273802" cy="5367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7030A0"/>
                </a:solidFill>
              </a:rPr>
              <a:t>Lippenpflegestift und Badepralinen </a:t>
            </a:r>
          </a:p>
        </p:txBody>
      </p:sp>
      <p:sp>
        <p:nvSpPr>
          <p:cNvPr id="33" name="Rounded Rectangle 11">
            <a:extLst>
              <a:ext uri="{FF2B5EF4-FFF2-40B4-BE49-F238E27FC236}">
                <a16:creationId xmlns:a16="http://schemas.microsoft.com/office/drawing/2014/main" id="{C2DBB634-6257-4FAE-A176-9955657A2E63}"/>
              </a:ext>
            </a:extLst>
          </p:cNvPr>
          <p:cNvSpPr/>
          <p:nvPr/>
        </p:nvSpPr>
        <p:spPr>
          <a:xfrm>
            <a:off x="9513839" y="1564341"/>
            <a:ext cx="607836" cy="312996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rgbClr val="7030A0"/>
                </a:solidFill>
              </a:rPr>
              <a:t>Pfadi</a:t>
            </a:r>
            <a:r>
              <a:rPr lang="de-CH" sz="1400" dirty="0">
                <a:solidFill>
                  <a:srgbClr val="0070C0"/>
                </a:solidFill>
              </a:rPr>
              <a:t> Laupen </a:t>
            </a:r>
            <a:r>
              <a:rPr lang="de-CH" sz="1400" dirty="0">
                <a:solidFill>
                  <a:srgbClr val="00B050"/>
                </a:solidFill>
              </a:rPr>
              <a:t>Schnuppertag</a:t>
            </a:r>
            <a:endParaRPr lang="de-C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Rounded Rectangle 13">
            <a:extLst>
              <a:ext uri="{FF2B5EF4-FFF2-40B4-BE49-F238E27FC236}">
                <a16:creationId xmlns:a16="http://schemas.microsoft.com/office/drawing/2014/main" id="{83DBF69F-0CF0-47DC-91BB-DD4C40D263B0}"/>
              </a:ext>
            </a:extLst>
          </p:cNvPr>
          <p:cNvSpPr/>
          <p:nvPr/>
        </p:nvSpPr>
        <p:spPr>
          <a:xfrm>
            <a:off x="10364331" y="1566051"/>
            <a:ext cx="1185518" cy="5539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Skate</a:t>
            </a:r>
            <a:r>
              <a:rPr lang="de-CH" sz="1200" dirty="0">
                <a:solidFill>
                  <a:srgbClr val="7030A0"/>
                </a:solidFill>
              </a:rPr>
              <a:t>tboarden</a:t>
            </a:r>
          </a:p>
        </p:txBody>
      </p:sp>
      <p:sp>
        <p:nvSpPr>
          <p:cNvPr id="35" name="Rounded Rectangle 13">
            <a:extLst>
              <a:ext uri="{FF2B5EF4-FFF2-40B4-BE49-F238E27FC236}">
                <a16:creationId xmlns:a16="http://schemas.microsoft.com/office/drawing/2014/main" id="{B632E702-7B18-4ECB-BC96-F6A3DCB44632}"/>
              </a:ext>
            </a:extLst>
          </p:cNvPr>
          <p:cNvSpPr/>
          <p:nvPr/>
        </p:nvSpPr>
        <p:spPr>
          <a:xfrm>
            <a:off x="10364331" y="3300092"/>
            <a:ext cx="1185518" cy="5539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Beauty </a:t>
            </a:r>
            <a:r>
              <a:rPr lang="de-CH" sz="1200" dirty="0">
                <a:solidFill>
                  <a:srgbClr val="7030A0"/>
                </a:solidFill>
              </a:rPr>
              <a:t>Workshop</a:t>
            </a:r>
          </a:p>
        </p:txBody>
      </p:sp>
      <p:sp>
        <p:nvSpPr>
          <p:cNvPr id="36" name="Rounded Rectangle 13">
            <a:extLst>
              <a:ext uri="{FF2B5EF4-FFF2-40B4-BE49-F238E27FC236}">
                <a16:creationId xmlns:a16="http://schemas.microsoft.com/office/drawing/2014/main" id="{A08D5523-C27C-49EC-A021-FDD2BB7823EA}"/>
              </a:ext>
            </a:extLst>
          </p:cNvPr>
          <p:cNvSpPr/>
          <p:nvPr/>
        </p:nvSpPr>
        <p:spPr>
          <a:xfrm>
            <a:off x="7269914" y="1716134"/>
            <a:ext cx="1273802" cy="5367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FF0000"/>
                </a:solidFill>
              </a:rPr>
              <a:t>Wasser</a:t>
            </a:r>
            <a:r>
              <a:rPr lang="de-CH" sz="1200" dirty="0">
                <a:solidFill>
                  <a:srgbClr val="00B050"/>
                </a:solidFill>
              </a:rPr>
              <a:t>plausch</a:t>
            </a:r>
            <a:endParaRPr lang="de-CH" sz="1200" dirty="0">
              <a:solidFill>
                <a:srgbClr val="FF0000"/>
              </a:solidFill>
            </a:endParaRPr>
          </a:p>
        </p:txBody>
      </p:sp>
      <p:sp>
        <p:nvSpPr>
          <p:cNvPr id="37" name="Rounded Rectangle 22">
            <a:extLst>
              <a:ext uri="{FF2B5EF4-FFF2-40B4-BE49-F238E27FC236}">
                <a16:creationId xmlns:a16="http://schemas.microsoft.com/office/drawing/2014/main" id="{76F6ACF9-0503-41DB-AA4A-DA56819A9399}"/>
              </a:ext>
            </a:extLst>
          </p:cNvPr>
          <p:cNvSpPr/>
          <p:nvPr/>
        </p:nvSpPr>
        <p:spPr>
          <a:xfrm>
            <a:off x="50278" y="1123665"/>
            <a:ext cx="444942" cy="169125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Vormittag</a:t>
            </a:r>
            <a:r>
              <a:rPr lang="de-CH" sz="1400" dirty="0">
                <a:solidFill>
                  <a:srgbClr val="00B050"/>
                </a:solidFill>
              </a:rPr>
              <a:t> </a:t>
            </a:r>
            <a:r>
              <a:rPr lang="de-CH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8" name="Rounded Rectangle 22">
            <a:extLst>
              <a:ext uri="{FF2B5EF4-FFF2-40B4-BE49-F238E27FC236}">
                <a16:creationId xmlns:a16="http://schemas.microsoft.com/office/drawing/2014/main" id="{D7955168-C2A4-44D9-8D97-962BD3190D4B}"/>
              </a:ext>
            </a:extLst>
          </p:cNvPr>
          <p:cNvSpPr/>
          <p:nvPr/>
        </p:nvSpPr>
        <p:spPr>
          <a:xfrm>
            <a:off x="86310" y="3277740"/>
            <a:ext cx="444942" cy="169125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Nachmittag</a:t>
            </a:r>
            <a:r>
              <a:rPr lang="de-CH" sz="1400" dirty="0">
                <a:solidFill>
                  <a:srgbClr val="00B050"/>
                </a:solidFill>
              </a:rPr>
              <a:t> </a:t>
            </a:r>
            <a:r>
              <a:rPr lang="de-CH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9" name="Rounded Rectangle 22">
            <a:extLst>
              <a:ext uri="{FF2B5EF4-FFF2-40B4-BE49-F238E27FC236}">
                <a16:creationId xmlns:a16="http://schemas.microsoft.com/office/drawing/2014/main" id="{D5DF9B9B-233B-4AB1-81A4-1930D936AED3}"/>
              </a:ext>
            </a:extLst>
          </p:cNvPr>
          <p:cNvSpPr/>
          <p:nvPr/>
        </p:nvSpPr>
        <p:spPr>
          <a:xfrm>
            <a:off x="86310" y="5300884"/>
            <a:ext cx="444942" cy="943015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Abend</a:t>
            </a:r>
            <a:r>
              <a:rPr lang="de-CH" sz="1400" dirty="0">
                <a:solidFill>
                  <a:srgbClr val="00B050"/>
                </a:solidFill>
              </a:rPr>
              <a:t> </a:t>
            </a:r>
            <a:r>
              <a:rPr lang="de-CH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0" name="Rounded Rectangle 13">
            <a:extLst>
              <a:ext uri="{FF2B5EF4-FFF2-40B4-BE49-F238E27FC236}">
                <a16:creationId xmlns:a16="http://schemas.microsoft.com/office/drawing/2014/main" id="{60313888-5DFA-4F98-B75D-680FDC091891}"/>
              </a:ext>
            </a:extLst>
          </p:cNvPr>
          <p:cNvSpPr/>
          <p:nvPr/>
        </p:nvSpPr>
        <p:spPr>
          <a:xfrm rot="16200000">
            <a:off x="1115588" y="1466580"/>
            <a:ext cx="1322828" cy="43733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70C0"/>
                </a:solidFill>
              </a:rPr>
              <a:t>Wildbienenhotel</a:t>
            </a:r>
          </a:p>
        </p:txBody>
      </p:sp>
    </p:spTree>
    <p:extLst>
      <p:ext uri="{BB962C8B-B14F-4D97-AF65-F5344CB8AC3E}">
        <p14:creationId xmlns:p14="http://schemas.microsoft.com/office/powerpoint/2010/main" val="234183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105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Pantoja</dc:creator>
  <cp:lastModifiedBy>Andrea Pantoja</cp:lastModifiedBy>
  <cp:revision>26</cp:revision>
  <dcterms:created xsi:type="dcterms:W3CDTF">2021-08-24T15:39:20Z</dcterms:created>
  <dcterms:modified xsi:type="dcterms:W3CDTF">2021-08-29T20:33:43Z</dcterms:modified>
</cp:coreProperties>
</file>